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3D96-BDCB-B047-AA65-E3723160A6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9CFFF0-E7A3-684E-AD01-20267EA46A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4EEBD2-81DE-E146-B5F3-5366E36E1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0BCC68-D30A-154C-B38D-ABD8545B3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615B8-6036-D549-8FAE-44EC3E46A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658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B7163-83C1-8449-AE24-2DC878636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43D225-D888-6642-B0D5-2FA32101A3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EEFCB-BCAA-164C-90F8-E9E12637F3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834B24-EE6E-F741-BD82-DAB0AF7B52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A95EC-1EDD-A645-A8AA-280DC303E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808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B8CC1B-D380-124C-A251-51EEE5D857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EF5231-BE88-D34E-B4BD-757FEA222A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80837-3389-D34F-A2A4-958BB777D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360D5-1178-8D4C-9882-CFFD721B9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20F88-DA59-1649-8AE6-E832518C4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101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6F850-F2BA-2544-A259-1F0266C2C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B4166-C119-6349-BB09-1A767817E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84774-F989-5140-B9DA-8806AEC74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0E32DD-002C-3143-8DC3-ABF84F439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AEE53D-B382-A34F-9F48-EFC46B8FB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767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EC75B-396F-0641-897C-08C7D0976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2CB89A-2DEB-4841-95AF-45A02FCA8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AE8410-5122-1448-8286-28363FB25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18A4BC-7627-7744-A27F-2694EDED5E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43E06-39D8-E943-A2E7-D85F06901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878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58B4E-D097-3B44-BE72-D9D0C2D8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DACC02-0990-A84A-8FAD-2E562D3B04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4CFA3F-F3BA-7742-A220-35B7F1A36F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9995A3-2383-BE4B-81E5-A475152A4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8254A7-7C7A-A240-9929-1989AAA8C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9FC1B4-2A62-7241-8596-9CFBD4EC5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603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975F-D15B-C84B-A030-1820C95F0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3B5E56-AF4F-E542-AF09-549C3573E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FFC24F-6B3A-CE4E-92CE-4BCE81D7AB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FA20CC-21E7-D046-95E1-ECB05EA3A0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BD6AF8-760A-9343-8F68-59D0B284B0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85D5FE-84F5-9242-84FC-E3B26BA2D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9F4DE-7BD6-9A48-A1A3-8416DE5DC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986DFA-64F7-734D-B2C9-60D4AB731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13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39945-5F66-D24F-AC4C-783B778FFF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34EB1E-5541-3241-8699-0A512E2A0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EDB515-642D-3247-808F-FF25424D2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87BF1-D78F-904B-80F1-A93D12710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564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0FBA5E9-695D-5D48-8F6B-8EA4053EA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FC156F-5AE3-6B46-AAE0-7B1000DEE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285480-22B2-784E-B8F9-6368B368F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316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2C334-E1C9-A44C-B49A-EABE668D9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6A8087-8672-A942-B78D-F7E7814741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C760B-004D-5A41-AB06-EC995C6F5C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FB029B-522D-7640-BFB4-488187B54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CC83B9-68FC-7E4E-891E-B1ABFD241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C871A-2C0E-5C43-9EE8-15293474E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54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1A9A2-CA07-D643-868B-42FC7973C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5CDC10-FBD0-D748-A437-BF2732AD4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839E5-86AE-A14F-9A26-205483EE50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6177C-2DE1-8346-8F9F-2FB1CC579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9BBE1D-708C-914B-9A04-68E0A9081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051FA-C323-8945-A035-E3144A0224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83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7D63BF-7CF6-5E49-B4D2-147A141ED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62B90B-3948-E84F-8CDF-C6E9F27B5F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D916C7-1E85-714A-9A97-265A5369D7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EA30AF-9E19-C246-9E04-439382D86389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550CE0-E427-EF44-BC65-BA831D167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AA1F19-A9BC-B544-8CAD-EEC06A152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51557-5066-B242-B0A4-952000B18E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490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572A2-1054-3F4E-A935-52F6FA38FD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Hydrates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37354E-C093-1747-A96B-2CDF715A34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Like water, but dry and not like water at all</a:t>
            </a:r>
          </a:p>
        </p:txBody>
      </p:sp>
      <p:pic>
        <p:nvPicPr>
          <p:cNvPr id="1026" name="Picture 2" descr="2S Water | LinkedIn">
            <a:extLst>
              <a:ext uri="{FF2B5EF4-FFF2-40B4-BE49-F238E27FC236}">
                <a16:creationId xmlns:a16="http://schemas.microsoft.com/office/drawing/2014/main" id="{B9C3F6EC-8E92-674F-A1A7-B8DFD95B9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91526"/>
            <a:ext cx="12192000" cy="250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2S Water | LinkedIn">
            <a:extLst>
              <a:ext uri="{FF2B5EF4-FFF2-40B4-BE49-F238E27FC236}">
                <a16:creationId xmlns:a16="http://schemas.microsoft.com/office/drawing/2014/main" id="{3A4414B1-DA8D-F34B-AF00-AAB26F5E19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226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0321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99433-6D13-4E40-9D32-947818C61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Most compounds are pretty dull when you add water to them:</a:t>
            </a:r>
          </a:p>
        </p:txBody>
      </p:sp>
      <p:pic>
        <p:nvPicPr>
          <p:cNvPr id="2054" name="Picture 6" descr="English Learner&amp;#39;s Word of the Day: dissolve - Learner&amp;#39;s Dictionary">
            <a:extLst>
              <a:ext uri="{FF2B5EF4-FFF2-40B4-BE49-F238E27FC236}">
                <a16:creationId xmlns:a16="http://schemas.microsoft.com/office/drawing/2014/main" id="{8BD5DE66-259E-9940-87FB-5307A6394D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86868"/>
            <a:ext cx="4826000" cy="336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What is a insoluble substance? - Quora">
            <a:extLst>
              <a:ext uri="{FF2B5EF4-FFF2-40B4-BE49-F238E27FC236}">
                <a16:creationId xmlns:a16="http://schemas.microsoft.com/office/drawing/2014/main" id="{6C5E4851-E507-4C45-BF32-4A28AC433B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562" y="1886868"/>
            <a:ext cx="5517238" cy="336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87D256-979A-1447-9919-EA4A7C20F659}"/>
              </a:ext>
            </a:extLst>
          </p:cNvPr>
          <p:cNvSpPr txBox="1"/>
          <p:nvPr/>
        </p:nvSpPr>
        <p:spPr>
          <a:xfrm>
            <a:off x="1660023" y="5420020"/>
            <a:ext cx="35252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They either dissolve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477EE0-1365-FC44-A7CE-01BD2DE00252}"/>
              </a:ext>
            </a:extLst>
          </p:cNvPr>
          <p:cNvSpPr txBox="1"/>
          <p:nvPr/>
        </p:nvSpPr>
        <p:spPr>
          <a:xfrm>
            <a:off x="7758111" y="5450445"/>
            <a:ext cx="3970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Or they don’t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7EFF54-8EB0-EF44-9895-0A22FDC77A57}"/>
              </a:ext>
            </a:extLst>
          </p:cNvPr>
          <p:cNvSpPr txBox="1"/>
          <p:nvPr/>
        </p:nvSpPr>
        <p:spPr>
          <a:xfrm>
            <a:off x="7206916" y="6414492"/>
            <a:ext cx="58513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Some also react, but we’ll save that for another day.</a:t>
            </a:r>
          </a:p>
        </p:txBody>
      </p:sp>
    </p:spTree>
    <p:extLst>
      <p:ext uri="{BB962C8B-B14F-4D97-AF65-F5344CB8AC3E}">
        <p14:creationId xmlns:p14="http://schemas.microsoft.com/office/powerpoint/2010/main" val="3948082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194D35-94D8-6F46-BD47-55DB60E3C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There are some, however, that don’t dissolve but do soak up the water…</a:t>
            </a:r>
          </a:p>
        </p:txBody>
      </p:sp>
      <p:pic>
        <p:nvPicPr>
          <p:cNvPr id="3074" name="Picture 2" descr="Amazon.com: Temede Large Cellulose Sponges, Kitchen Sponges for Dish, 1.4&amp;quot;  Thick Heavy Duty Scrub Sponges, Non-Scratch Dish Scrubber Sponge for  Household, Cookware, Bathroom, 5pcs : Health &amp;amp; Household">
            <a:extLst>
              <a:ext uri="{FF2B5EF4-FFF2-40B4-BE49-F238E27FC236}">
                <a16:creationId xmlns:a16="http://schemas.microsoft.com/office/drawing/2014/main" id="{E7AD9672-F540-CD46-BD82-9854025426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335" y="1925053"/>
            <a:ext cx="3761289" cy="4259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A2CAF8B-0020-CA4C-8AB2-483C598D0A28}"/>
              </a:ext>
            </a:extLst>
          </p:cNvPr>
          <p:cNvSpPr txBox="1"/>
          <p:nvPr/>
        </p:nvSpPr>
        <p:spPr>
          <a:xfrm>
            <a:off x="6398378" y="2304637"/>
            <a:ext cx="47845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…but they don’t do it like a sponge does.</a:t>
            </a:r>
          </a:p>
          <a:p>
            <a:endParaRPr lang="en-US" sz="3200" dirty="0"/>
          </a:p>
          <a:p>
            <a:r>
              <a:rPr lang="en-US" sz="3200" dirty="0"/>
              <a:t>In fact, when they’ve absorbed the water, they don’t feel wet at all.</a:t>
            </a:r>
          </a:p>
        </p:txBody>
      </p:sp>
    </p:spTree>
    <p:extLst>
      <p:ext uri="{BB962C8B-B14F-4D97-AF65-F5344CB8AC3E}">
        <p14:creationId xmlns:p14="http://schemas.microsoft.com/office/powerpoint/2010/main" val="9388996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DC6D5-0D1B-4B43-AFCE-E95B32C22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Instead, these compounds absorb water into their very crystalline structure</a:t>
            </a:r>
          </a:p>
        </p:txBody>
      </p:sp>
      <p:pic>
        <p:nvPicPr>
          <p:cNvPr id="4098" name="Picture 2" descr="How do you know when copper(II) sulfate hydrated water evaporates? |  Socratic">
            <a:extLst>
              <a:ext uri="{FF2B5EF4-FFF2-40B4-BE49-F238E27FC236}">
                <a16:creationId xmlns:a16="http://schemas.microsoft.com/office/drawing/2014/main" id="{0BB36A69-2A8F-5F43-B4DB-D3CE16006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80656" y="2103187"/>
            <a:ext cx="7727086" cy="290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02EC50-2C45-D949-A8DB-8160BB836137}"/>
              </a:ext>
            </a:extLst>
          </p:cNvPr>
          <p:cNvSpPr txBox="1"/>
          <p:nvPr/>
        </p:nvSpPr>
        <p:spPr>
          <a:xfrm>
            <a:off x="1985406" y="5217581"/>
            <a:ext cx="7917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copper (II) sulfate before absorbing water (L) and after absorbing water (R)</a:t>
            </a:r>
          </a:p>
        </p:txBody>
      </p:sp>
    </p:spTree>
    <p:extLst>
      <p:ext uri="{BB962C8B-B14F-4D97-AF65-F5344CB8AC3E}">
        <p14:creationId xmlns:p14="http://schemas.microsoft.com/office/powerpoint/2010/main" val="43005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6DF3C-8C20-8E47-8EE0-9B220B5EB4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process is reversible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2D8877A-6762-B64A-9344-567A35F55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607" y="2179561"/>
            <a:ext cx="3368898" cy="30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obalt chloride (Photos Framed Prints Puzzles Posters Canvas Fine Art  Mounted...) #6293201">
            <a:extLst>
              <a:ext uri="{FF2B5EF4-FFF2-40B4-BE49-F238E27FC236}">
                <a16:creationId xmlns:a16="http://schemas.microsoft.com/office/drawing/2014/main" id="{EF6292B9-A195-2745-A3E6-7634E4962C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9198" y="2179561"/>
            <a:ext cx="4138863" cy="302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E540C52-CA34-674D-ABFA-82AB87C581DD}"/>
                  </a:ext>
                </a:extLst>
              </p:cNvPr>
              <p:cNvSpPr txBox="1"/>
              <p:nvPr/>
            </p:nvSpPr>
            <p:spPr>
              <a:xfrm rot="10800000" flipH="1">
                <a:off x="6475574" y="2316399"/>
                <a:ext cx="453190" cy="25545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</m:oMath>
                  </m:oMathPara>
                </a14:m>
                <a:endParaRPr lang="en-US" sz="166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E540C52-CA34-674D-ABFA-82AB87C581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0800000" flipH="1">
                <a:off x="6475574" y="2316399"/>
                <a:ext cx="453190" cy="2554545"/>
              </a:xfrm>
              <a:prstGeom prst="rect">
                <a:avLst/>
              </a:prstGeom>
              <a:blipFill>
                <a:blip r:embed="rId4"/>
                <a:stretch>
                  <a:fillRect l="-389189" r="-1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AE810F-E39A-2940-BB6E-2DEF6B43590F}"/>
                  </a:ext>
                </a:extLst>
              </p:cNvPr>
              <p:cNvSpPr txBox="1"/>
              <p:nvPr/>
            </p:nvSpPr>
            <p:spPr>
              <a:xfrm>
                <a:off x="5112803" y="2653284"/>
                <a:ext cx="617622" cy="25545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←</m:t>
                      </m:r>
                    </m:oMath>
                  </m:oMathPara>
                </a14:m>
                <a:endParaRPr lang="en-US" sz="166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5AE810F-E39A-2940-BB6E-2DEF6B4359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803" y="2653284"/>
                <a:ext cx="617622" cy="2554545"/>
              </a:xfrm>
              <a:prstGeom prst="rect">
                <a:avLst/>
              </a:prstGeom>
              <a:blipFill>
                <a:blip r:embed="rId5"/>
                <a:stretch>
                  <a:fillRect l="-82000" r="-26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EBCC0C7-537D-D848-BC5D-B935917D80A2}"/>
              </a:ext>
            </a:extLst>
          </p:cNvPr>
          <p:cNvSpPr txBox="1"/>
          <p:nvPr/>
        </p:nvSpPr>
        <p:spPr>
          <a:xfrm>
            <a:off x="5334001" y="2555756"/>
            <a:ext cx="21416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Add 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E39ECD0-E316-004A-9559-7288550D299A}"/>
              </a:ext>
            </a:extLst>
          </p:cNvPr>
          <p:cNvSpPr txBox="1"/>
          <p:nvPr/>
        </p:nvSpPr>
        <p:spPr>
          <a:xfrm>
            <a:off x="5212876" y="4409279"/>
            <a:ext cx="3224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Remove 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</p:txBody>
      </p:sp>
    </p:spTree>
    <p:extLst>
      <p:ext uri="{BB962C8B-B14F-4D97-AF65-F5344CB8AC3E}">
        <p14:creationId xmlns:p14="http://schemas.microsoft.com/office/powerpoint/2010/main" val="2741874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DE0EDC9-0044-B64B-8849-1EF546E88DF5}"/>
              </a:ext>
            </a:extLst>
          </p:cNvPr>
          <p:cNvSpPr txBox="1"/>
          <p:nvPr/>
        </p:nvSpPr>
        <p:spPr>
          <a:xfrm>
            <a:off x="1118937" y="3597441"/>
            <a:ext cx="103110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 compound that doesn’t contain water is called an “anhydrate” (noun) or is said to be ”anhydrous” (adjective).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Anhydrates can gain water through a process called “hydration.”</a:t>
            </a:r>
          </a:p>
          <a:p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After it has been hydrated, it is now called a ”hydrate.”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B4C823BF-9965-9247-98C4-2D24E2C92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86" y="784588"/>
            <a:ext cx="2754477" cy="247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obalt chloride (Photos Framed Prints Puzzles Posters Canvas Fine Art  Mounted...) #6293201">
            <a:extLst>
              <a:ext uri="{FF2B5EF4-FFF2-40B4-BE49-F238E27FC236}">
                <a16:creationId xmlns:a16="http://schemas.microsoft.com/office/drawing/2014/main" id="{CB7913CA-6AA6-AA42-93AF-5AEB2D2B86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516" y="793307"/>
            <a:ext cx="3372098" cy="246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9BEDEA-EB01-F840-B447-124B1A833B4B}"/>
              </a:ext>
            </a:extLst>
          </p:cNvPr>
          <p:cNvSpPr txBox="1"/>
          <p:nvPr/>
        </p:nvSpPr>
        <p:spPr>
          <a:xfrm>
            <a:off x="2273968" y="415256"/>
            <a:ext cx="18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anhydrate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1473A8-24B1-8942-8709-03697925E325}"/>
              </a:ext>
            </a:extLst>
          </p:cNvPr>
          <p:cNvSpPr txBox="1"/>
          <p:nvPr/>
        </p:nvSpPr>
        <p:spPr>
          <a:xfrm>
            <a:off x="8678779" y="415256"/>
            <a:ext cx="247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hydrate</a:t>
            </a:r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1DB6D0A-8126-4C47-8F24-5978DD2247A0}"/>
              </a:ext>
            </a:extLst>
          </p:cNvPr>
          <p:cNvSpPr/>
          <p:nvPr/>
        </p:nvSpPr>
        <p:spPr>
          <a:xfrm>
            <a:off x="4505826" y="1499199"/>
            <a:ext cx="2562726" cy="1046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01BA5C-A033-6040-A948-461D5D9929EF}"/>
              </a:ext>
            </a:extLst>
          </p:cNvPr>
          <p:cNvSpPr txBox="1"/>
          <p:nvPr/>
        </p:nvSpPr>
        <p:spPr>
          <a:xfrm>
            <a:off x="5061284" y="1132443"/>
            <a:ext cx="1269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+ H</a:t>
            </a:r>
            <a:r>
              <a:rPr lang="en-US" sz="2800" baseline="-25000" dirty="0"/>
              <a:t>2</a:t>
            </a:r>
            <a:r>
              <a:rPr lang="en-US" sz="2800" dirty="0"/>
              <a:t>O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F06006-0825-C84B-AFC7-54E80625C8DA}"/>
              </a:ext>
            </a:extLst>
          </p:cNvPr>
          <p:cNvSpPr txBox="1"/>
          <p:nvPr/>
        </p:nvSpPr>
        <p:spPr>
          <a:xfrm>
            <a:off x="5011152" y="2421163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hydration</a:t>
            </a:r>
          </a:p>
        </p:txBody>
      </p:sp>
    </p:spTree>
    <p:extLst>
      <p:ext uri="{BB962C8B-B14F-4D97-AF65-F5344CB8AC3E}">
        <p14:creationId xmlns:p14="http://schemas.microsoft.com/office/powerpoint/2010/main" val="572408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AE7D1-1F5B-D546-9BB3-A20602874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3810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Likewise, water can be removed from a hydrate through a process called </a:t>
            </a:r>
            <a:r>
              <a:rPr lang="en-US" b="1" dirty="0"/>
              <a:t>dehydration</a:t>
            </a:r>
            <a:r>
              <a:rPr lang="en-US" dirty="0"/>
              <a:t>.  This causes the anhydrate to be reformed.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DBCA234-B272-354F-BB31-4497582ED5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323" y="2926210"/>
            <a:ext cx="2754477" cy="2475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obalt chloride (Photos Framed Prints Puzzles Posters Canvas Fine Art  Mounted...) #6293201">
            <a:extLst>
              <a:ext uri="{FF2B5EF4-FFF2-40B4-BE49-F238E27FC236}">
                <a16:creationId xmlns:a16="http://schemas.microsoft.com/office/drawing/2014/main" id="{39D3C571-E663-D44D-B97E-364755A4D7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1453" y="2934929"/>
            <a:ext cx="3372098" cy="246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165EB9E-F831-8242-B421-495409E45321}"/>
              </a:ext>
            </a:extLst>
          </p:cNvPr>
          <p:cNvSpPr txBox="1"/>
          <p:nvPr/>
        </p:nvSpPr>
        <p:spPr>
          <a:xfrm>
            <a:off x="2129589" y="2556878"/>
            <a:ext cx="18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anhydrate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C058C5-BB96-D646-94A3-D9276D97E503}"/>
              </a:ext>
            </a:extLst>
          </p:cNvPr>
          <p:cNvSpPr txBox="1"/>
          <p:nvPr/>
        </p:nvSpPr>
        <p:spPr>
          <a:xfrm>
            <a:off x="8654716" y="2556878"/>
            <a:ext cx="2478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hydrate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793C149-A328-6944-9374-9A983228C90F}"/>
              </a:ext>
            </a:extLst>
          </p:cNvPr>
          <p:cNvSpPr/>
          <p:nvPr/>
        </p:nvSpPr>
        <p:spPr>
          <a:xfrm rot="10800000">
            <a:off x="4481763" y="3640821"/>
            <a:ext cx="2562726" cy="10467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B2A4D7-FF6A-2142-8BC2-5B6587AABC8C}"/>
              </a:ext>
            </a:extLst>
          </p:cNvPr>
          <p:cNvSpPr txBox="1"/>
          <p:nvPr/>
        </p:nvSpPr>
        <p:spPr>
          <a:xfrm>
            <a:off x="5236746" y="3247425"/>
            <a:ext cx="12693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- H</a:t>
            </a:r>
            <a:r>
              <a:rPr lang="en-US" sz="2800" baseline="-25000" dirty="0"/>
              <a:t>2</a:t>
            </a:r>
            <a:r>
              <a:rPr lang="en-US" sz="2800" dirty="0"/>
              <a:t>O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5F91206-3D72-A342-849D-3BA3F56A6ABB}"/>
              </a:ext>
            </a:extLst>
          </p:cNvPr>
          <p:cNvSpPr txBox="1"/>
          <p:nvPr/>
        </p:nvSpPr>
        <p:spPr>
          <a:xfrm>
            <a:off x="4987089" y="4662678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dehydration</a:t>
            </a:r>
          </a:p>
        </p:txBody>
      </p:sp>
    </p:spTree>
    <p:extLst>
      <p:ext uri="{BB962C8B-B14F-4D97-AF65-F5344CB8AC3E}">
        <p14:creationId xmlns:p14="http://schemas.microsoft.com/office/powerpoint/2010/main" val="221844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168E7-283D-8E4B-8DB6-E3512B128C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So, what are these good for, anyway?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CDEB436-2BA2-EF48-9518-EC35D820A289}"/>
              </a:ext>
            </a:extLst>
          </p:cNvPr>
          <p:cNvSpPr txBox="1"/>
          <p:nvPr/>
        </p:nvSpPr>
        <p:spPr>
          <a:xfrm>
            <a:off x="838200" y="1690688"/>
            <a:ext cx="81092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Cobalt (II) chloride (seen in previous slides) is used to indicate the presence of water because the color of the hydrate and anhydrate are so dissimilar.</a:t>
            </a:r>
          </a:p>
          <a:p>
            <a:endParaRPr lang="en-US" sz="2400" dirty="0"/>
          </a:p>
          <a:p>
            <a:r>
              <a:rPr lang="en-US" sz="2400" dirty="0"/>
              <a:t>Anhydrous sodium sulfate is used as a drying agent in chemical laboratories to ensure that water is removed from chemical compounds.</a:t>
            </a:r>
          </a:p>
          <a:p>
            <a:endParaRPr lang="en-US" sz="2400" dirty="0"/>
          </a:p>
          <a:p>
            <a:r>
              <a:rPr lang="en-US" sz="2400" dirty="0"/>
              <a:t>Lot of anhydrous compounds are used in various chemical reactions (anhydrous ammonia gas is a good example of this, and is widely used to make fertilizer).</a:t>
            </a:r>
          </a:p>
        </p:txBody>
      </p:sp>
      <p:pic>
        <p:nvPicPr>
          <p:cNvPr id="8194" name="Picture 2" descr="The contents of a silica packet would make your mouth as dry as a desert.">
            <a:extLst>
              <a:ext uri="{FF2B5EF4-FFF2-40B4-BE49-F238E27FC236}">
                <a16:creationId xmlns:a16="http://schemas.microsoft.com/office/drawing/2014/main" id="{92DD9117-C230-F349-B400-B65FF242B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262" y="1863180"/>
            <a:ext cx="254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0298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BA9D5-006B-9840-8708-08262CE3EA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And why are we talking about hydrates?	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68FE3C-36FE-B24E-BF6B-C29CE09E3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914274" cy="61678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Because we have a lab!</a:t>
            </a:r>
          </a:p>
        </p:txBody>
      </p:sp>
      <p:pic>
        <p:nvPicPr>
          <p:cNvPr id="9218" name="Picture 2" descr="Sir William Ramsey experimenting in his lab, with radium free public domain  image | Look and Learn">
            <a:extLst>
              <a:ext uri="{FF2B5EF4-FFF2-40B4-BE49-F238E27FC236}">
                <a16:creationId xmlns:a16="http://schemas.microsoft.com/office/drawing/2014/main" id="{A98452FC-1F83-5D4D-8616-950207895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497" y="1690688"/>
            <a:ext cx="2859367" cy="4370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8BD2989-411E-5347-8809-BF6541D71CB7}"/>
              </a:ext>
            </a:extLst>
          </p:cNvPr>
          <p:cNvSpPr txBox="1"/>
          <p:nvPr/>
        </p:nvSpPr>
        <p:spPr>
          <a:xfrm>
            <a:off x="8229600" y="5691493"/>
            <a:ext cx="3404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Beard optional.</a:t>
            </a:r>
          </a:p>
        </p:txBody>
      </p:sp>
    </p:spTree>
    <p:extLst>
      <p:ext uri="{BB962C8B-B14F-4D97-AF65-F5344CB8AC3E}">
        <p14:creationId xmlns:p14="http://schemas.microsoft.com/office/powerpoint/2010/main" val="2817723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4238</TotalTime>
  <Words>319</Words>
  <Application>Microsoft Macintosh PowerPoint</Application>
  <PresentationFormat>Widescreen</PresentationFormat>
  <Paragraphs>40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Cambria Math</vt:lpstr>
      <vt:lpstr>Office Theme</vt:lpstr>
      <vt:lpstr>Hydrates</vt:lpstr>
      <vt:lpstr>Most compounds are pretty dull when you add water to them:</vt:lpstr>
      <vt:lpstr>There are some, however, that don’t dissolve but do soak up the water…</vt:lpstr>
      <vt:lpstr>Instead, these compounds absorb water into their very crystalline structure</vt:lpstr>
      <vt:lpstr>This process is reversible</vt:lpstr>
      <vt:lpstr>PowerPoint Presentation</vt:lpstr>
      <vt:lpstr>Likewise, water can be removed from a hydrate through a process called dehydration.  This causes the anhydrate to be reformed.</vt:lpstr>
      <vt:lpstr>So, what are these good for, anyway?</vt:lpstr>
      <vt:lpstr>And why are we talking about hydrates?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Hydrates</dc:title>
  <dc:creator>Ian Guch</dc:creator>
  <cp:lastModifiedBy>Ian Guch</cp:lastModifiedBy>
  <cp:revision>3</cp:revision>
  <dcterms:created xsi:type="dcterms:W3CDTF">2022-02-04T14:29:18Z</dcterms:created>
  <dcterms:modified xsi:type="dcterms:W3CDTF">2022-02-07T13:08:05Z</dcterms:modified>
</cp:coreProperties>
</file>